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0" r:id="rId3"/>
    <p:sldId id="256" r:id="rId4"/>
    <p:sldId id="257" r:id="rId5"/>
    <p:sldId id="260" r:id="rId6"/>
    <p:sldId id="261" r:id="rId7"/>
    <p:sldId id="262" r:id="rId8"/>
    <p:sldId id="267" r:id="rId9"/>
    <p:sldId id="263" r:id="rId10"/>
    <p:sldId id="279" r:id="rId11"/>
    <p:sldId id="258" r:id="rId12"/>
    <p:sldId id="265" r:id="rId13"/>
    <p:sldId id="268" r:id="rId14"/>
    <p:sldId id="269" r:id="rId15"/>
    <p:sldId id="272" r:id="rId16"/>
    <p:sldId id="270" r:id="rId17"/>
    <p:sldId id="278"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786"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9/20/2015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‹Nº›</a:t>
            </a:fld>
            <a:endParaRPr lang="en-US"/>
          </a:p>
        </p:txBody>
      </p:sp>
    </p:spTree>
    <p:extLst>
      <p:ext uri="{BB962C8B-B14F-4D97-AF65-F5344CB8AC3E}">
        <p14:creationId xmlns:p14="http://schemas.microsoft.com/office/powerpoint/2010/main" xmlns=""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4400912"/>
            <a:ext cx="2677214" cy="2457088"/>
          </a:xfrm>
          <a:prstGeom prst="rect">
            <a:avLst/>
          </a:prstGeom>
        </p:spPr>
      </p:pic>
      <p:pic>
        <p:nvPicPr>
          <p:cNvPr id="5" name="Picture 4"/>
          <p:cNvPicPr>
            <a:picLocks noChangeAspect="1"/>
          </p:cNvPicPr>
          <p:nvPr/>
        </p:nvPicPr>
        <p:blipFill>
          <a:blip r:embed="rId3" cstate="print"/>
          <a:stretch>
            <a:fillRect/>
          </a:stretch>
        </p:blipFill>
        <p:spPr>
          <a:xfrm>
            <a:off x="4071715" y="4400912"/>
            <a:ext cx="3976413" cy="2650942"/>
          </a:xfrm>
          <a:prstGeom prst="rect">
            <a:avLst/>
          </a:prstGeom>
        </p:spPr>
      </p:pic>
      <p:pic>
        <p:nvPicPr>
          <p:cNvPr id="6" name="Picture 5"/>
          <p:cNvPicPr>
            <a:picLocks noChangeAspect="1"/>
          </p:cNvPicPr>
          <p:nvPr/>
        </p:nvPicPr>
        <p:blipFill>
          <a:blip r:embed="rId4" cstate="print"/>
          <a:stretch>
            <a:fillRect/>
          </a:stretch>
        </p:blipFill>
        <p:spPr>
          <a:xfrm>
            <a:off x="9006332" y="4016206"/>
            <a:ext cx="3173248" cy="3704181"/>
          </a:xfrm>
          <a:prstGeom prst="rect">
            <a:avLst/>
          </a:prstGeom>
        </p:spPr>
      </p:pic>
      <p:pic>
        <p:nvPicPr>
          <p:cNvPr id="8" name="Picture 7"/>
          <p:cNvPicPr>
            <a:picLocks noChangeAspect="1"/>
          </p:cNvPicPr>
          <p:nvPr/>
        </p:nvPicPr>
        <p:blipFill>
          <a:blip r:embed="rId5" cstate="print"/>
          <a:stretch>
            <a:fillRect/>
          </a:stretch>
        </p:blipFill>
        <p:spPr>
          <a:xfrm>
            <a:off x="2508316" y="0"/>
            <a:ext cx="7103213" cy="2457712"/>
          </a:xfrm>
          <a:prstGeom prst="rect">
            <a:avLst/>
          </a:prstGeom>
        </p:spPr>
      </p:pic>
      <p:sp>
        <p:nvSpPr>
          <p:cNvPr id="9" name="TextBox 8"/>
          <p:cNvSpPr txBox="1"/>
          <p:nvPr/>
        </p:nvSpPr>
        <p:spPr>
          <a:xfrm>
            <a:off x="1986355" y="2857500"/>
            <a:ext cx="5676202" cy="839731"/>
          </a:xfrm>
          <a:prstGeom prst="rect">
            <a:avLst/>
          </a:prstGeom>
          <a:noFill/>
        </p:spPr>
        <p:txBody>
          <a:bodyPr wrap="square" rtlCol="0">
            <a:spAutoFit/>
          </a:bodyPr>
          <a:lstStyle/>
          <a:p>
            <a:endParaRPr lang="en-US"/>
          </a:p>
        </p:txBody>
      </p:sp>
      <p:sp>
        <p:nvSpPr>
          <p:cNvPr id="12" name="TextBox 11"/>
          <p:cNvSpPr txBox="1"/>
          <p:nvPr/>
        </p:nvSpPr>
        <p:spPr>
          <a:xfrm>
            <a:off x="2696167" y="2411603"/>
            <a:ext cx="6727510" cy="1323439"/>
          </a:xfrm>
          <a:prstGeom prst="rect">
            <a:avLst/>
          </a:prstGeom>
          <a:noFill/>
        </p:spPr>
        <p:txBody>
          <a:bodyPr wrap="square" rtlCol="0">
            <a:spAutoFit/>
          </a:bodyPr>
          <a:lstStyle/>
          <a:p>
            <a:pPr algn="ctr"/>
            <a:r>
              <a:rPr lang="en-US" sz="4000">
                <a:solidFill>
                  <a:schemeClr val="bg2">
                    <a:lumMod val="75000"/>
                  </a:schemeClr>
                </a:solidFill>
              </a:rPr>
              <a:t>Distrito La Obrera</a:t>
            </a:r>
          </a:p>
          <a:p>
            <a:pPr algn="ctr"/>
            <a:r>
              <a:rPr lang="en-US" sz="4000">
                <a:solidFill>
                  <a:schemeClr val="bg2">
                    <a:lumMod val="75000"/>
                  </a:schemeClr>
                </a:solidFill>
              </a:rPr>
              <a:t>Escuela Bíblica Laica (EBLai)</a:t>
            </a:r>
          </a:p>
        </p:txBody>
      </p:sp>
    </p:spTree>
    <p:extLst>
      <p:ext uri="{BB962C8B-B14F-4D97-AF65-F5344CB8AC3E}">
        <p14:creationId xmlns:p14="http://schemas.microsoft.com/office/powerpoint/2010/main" xmlns="" val="211203352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txBox="1"/>
          <p:nvPr/>
        </p:nvSpPr>
        <p:spPr>
          <a:xfrm>
            <a:off x="0" y="0"/>
            <a:ext cx="12192000" cy="1938992"/>
          </a:xfrm>
          <a:prstGeom prst="rect">
            <a:avLst/>
          </a:prstGeom>
        </p:spPr>
        <p:txBody>
          <a:bodyPr wrap="square">
            <a:spAutoFit/>
          </a:bodyPr>
          <a:lstStyle/>
          <a:p>
            <a:r>
              <a:rPr lang="en-US" sz="4000">
                <a:solidFill>
                  <a:schemeClr val="bg1"/>
                </a:solidFill>
              </a:rPr>
              <a:t>Tenemos ahora delante de nosotros el alfa de ese peligro. La omega será de una naturaleza asombrosísima. </a:t>
            </a:r>
            <a:endParaRPr lang="es-ES" sz="4000">
              <a:solidFill>
                <a:schemeClr val="bg1"/>
              </a:solidFill>
            </a:endParaRPr>
          </a:p>
          <a:p>
            <a:r>
              <a:rPr lang="es-ES" sz="4000">
                <a:solidFill>
                  <a:schemeClr val="bg1"/>
                </a:solidFill>
              </a:rPr>
              <a:t>Mensajes Selectos, tomo 1, pág.</a:t>
            </a:r>
            <a:r>
              <a:rPr lang="en-US" sz="4000">
                <a:solidFill>
                  <a:schemeClr val="bg1"/>
                </a:solidFill>
              </a:rPr>
              <a:t> 231</a:t>
            </a:r>
          </a:p>
        </p:txBody>
      </p:sp>
      <p:sp>
        <p:nvSpPr>
          <p:cNvPr id="3" name="Rectangle 3"/>
          <p:cNvSpPr txBox="1"/>
          <p:nvPr/>
        </p:nvSpPr>
        <p:spPr>
          <a:xfrm>
            <a:off x="0" y="2204677"/>
            <a:ext cx="12192000" cy="2554545"/>
          </a:xfrm>
          <a:prstGeom prst="rect">
            <a:avLst/>
          </a:prstGeom>
        </p:spPr>
        <p:txBody>
          <a:bodyPr wrap="square">
            <a:spAutoFit/>
          </a:bodyPr>
          <a:lstStyle/>
          <a:p>
            <a:r>
              <a:rPr lang="en-US" sz="4000">
                <a:solidFill>
                  <a:schemeClr val="bg1"/>
                </a:solidFill>
              </a:rPr>
              <a:t>En el libro Living Temple se presenta el alfa de herejías mortíferas. La omega seguirá y será recibida por los que no estén dispuestos a prestar atención a la amonestación que Dios ha dado. – {1MS 233.4}</a:t>
            </a:r>
          </a:p>
        </p:txBody>
      </p:sp>
      <p:sp>
        <p:nvSpPr>
          <p:cNvPr id="4" name="TextBox 3"/>
          <p:cNvSpPr txBox="1"/>
          <p:nvPr/>
        </p:nvSpPr>
        <p:spPr>
          <a:xfrm>
            <a:off x="2789695" y="5431326"/>
            <a:ext cx="5994523" cy="707886"/>
          </a:xfrm>
          <a:prstGeom prst="rect">
            <a:avLst/>
          </a:prstGeom>
          <a:noFill/>
        </p:spPr>
        <p:txBody>
          <a:bodyPr wrap="square" rtlCol="0">
            <a:spAutoFit/>
          </a:bodyPr>
          <a:lstStyle/>
          <a:p>
            <a:pPr algn="ctr"/>
            <a:r>
              <a:rPr lang="en-US" sz="4000">
                <a:solidFill>
                  <a:schemeClr val="bg1"/>
                </a:solidFill>
              </a:rPr>
              <a:t>Judas 4, 8, 10-13, 16, 18, 19</a:t>
            </a:r>
          </a:p>
        </p:txBody>
      </p:sp>
    </p:spTree>
    <p:extLst>
      <p:ext uri="{BB962C8B-B14F-4D97-AF65-F5344CB8AC3E}">
        <p14:creationId xmlns:p14="http://schemas.microsoft.com/office/powerpoint/2010/main" xmlns="" val="101404706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1479" y="1613749"/>
            <a:ext cx="12293479" cy="4939814"/>
          </a:xfrm>
          <a:prstGeom prst="rect">
            <a:avLst/>
          </a:prstGeom>
          <a:noFill/>
        </p:spPr>
        <p:txBody>
          <a:bodyPr wrap="square" rtlCol="0">
            <a:spAutoFit/>
          </a:bodyPr>
          <a:lstStyle/>
          <a:p>
            <a:pPr marL="571500" indent="-571500">
              <a:buFont typeface="Wingdings" charset="2"/>
              <a:buChar char="§"/>
            </a:pPr>
            <a:r>
              <a:rPr lang="es-ES" sz="4500" b="1">
                <a:solidFill>
                  <a:srgbClr val="FF0000"/>
                </a:solidFill>
              </a:rPr>
              <a:t>Rebelión y División</a:t>
            </a:r>
          </a:p>
          <a:p>
            <a:pPr marL="685800" indent="-685800">
              <a:buFont typeface="Wingdings" charset="2"/>
              <a:buChar char="§"/>
            </a:pPr>
            <a:r>
              <a:rPr lang="es-ES" sz="4500" b="1">
                <a:solidFill>
                  <a:srgbClr val="FF0000"/>
                </a:solidFill>
              </a:rPr>
              <a:t>Engaño</a:t>
            </a:r>
            <a:r>
              <a:rPr lang="en-US" sz="4500" b="1">
                <a:solidFill>
                  <a:srgbClr val="FF0000"/>
                </a:solidFill>
              </a:rPr>
              <a:t> y "nueva luz"</a:t>
            </a:r>
            <a:endParaRPr lang="es-ES" sz="4500" b="1">
              <a:solidFill>
                <a:srgbClr val="FF0000"/>
              </a:solidFill>
            </a:endParaRPr>
          </a:p>
          <a:p>
            <a:pPr marL="685800" indent="-685800">
              <a:buFont typeface="Wingdings" charset="2"/>
              <a:buChar char="§"/>
            </a:pPr>
            <a:r>
              <a:rPr lang="es-ES" sz="4500" b="1">
                <a:solidFill>
                  <a:srgbClr val="FF0000"/>
                </a:solidFill>
              </a:rPr>
              <a:t>Ataques </a:t>
            </a:r>
            <a:r>
              <a:rPr lang="en-US" sz="4500" b="1">
                <a:solidFill>
                  <a:srgbClr val="FF0000"/>
                </a:solidFill>
              </a:rPr>
              <a:t>contra:</a:t>
            </a:r>
            <a:r>
              <a:rPr lang="es-ES" sz="4500" b="1">
                <a:solidFill>
                  <a:srgbClr val="FF0000"/>
                </a:solidFill>
              </a:rPr>
              <a:t> creencias fundamentales</a:t>
            </a:r>
            <a:r>
              <a:rPr lang="en-US" sz="4500" b="1">
                <a:solidFill>
                  <a:srgbClr val="FF0000"/>
                </a:solidFill>
              </a:rPr>
              <a:t>, normas y liderazgo </a:t>
            </a:r>
            <a:r>
              <a:rPr lang="es-ES" sz="4500" b="1">
                <a:solidFill>
                  <a:srgbClr val="FF0000"/>
                </a:solidFill>
              </a:rPr>
              <a:t>de la iglesia</a:t>
            </a:r>
            <a:r>
              <a:rPr lang="en-US" sz="4500" b="1">
                <a:solidFill>
                  <a:srgbClr val="FF0000"/>
                </a:solidFill>
              </a:rPr>
              <a:t>, </a:t>
            </a:r>
            <a:endParaRPr lang="es-ES" sz="4500" b="1">
              <a:solidFill>
                <a:srgbClr val="FF0000"/>
              </a:solidFill>
            </a:endParaRPr>
          </a:p>
          <a:p>
            <a:pPr marL="685800" indent="-685800">
              <a:buFont typeface="Wingdings" charset="2"/>
              <a:buChar char="§"/>
            </a:pPr>
            <a:r>
              <a:rPr lang="es-ES" sz="4500" b="1">
                <a:solidFill>
                  <a:srgbClr val="FF0000"/>
                </a:solidFill>
              </a:rPr>
              <a:t>Buscan atraer a los jóvenes</a:t>
            </a:r>
          </a:p>
          <a:p>
            <a:pPr marL="685800" indent="-685800">
              <a:buFont typeface="Wingdings" charset="2"/>
              <a:buChar char="§"/>
            </a:pPr>
            <a:r>
              <a:rPr lang="es-ES" sz="4500" b="1">
                <a:solidFill>
                  <a:srgbClr val="FF0000"/>
                </a:solidFill>
              </a:rPr>
              <a:t>Ataques contra el Espíritu de Profecí</a:t>
            </a:r>
            <a:r>
              <a:rPr lang="en-US" sz="4500" b="1">
                <a:solidFill>
                  <a:srgbClr val="FF0000"/>
                </a:solidFill>
              </a:rPr>
              <a:t>a</a:t>
            </a:r>
            <a:endParaRPr lang="es-ES" sz="4500" b="1">
              <a:solidFill>
                <a:srgbClr val="FF0000"/>
              </a:solidFill>
            </a:endParaRPr>
          </a:p>
          <a:p>
            <a:pPr marL="685800" indent="-685800">
              <a:buFont typeface="Wingdings" charset="2"/>
              <a:buChar char="§"/>
            </a:pPr>
            <a:r>
              <a:rPr lang="es-ES" sz="4500" b="1">
                <a:solidFill>
                  <a:srgbClr val="FF0000"/>
                </a:solidFill>
              </a:rPr>
              <a:t>Intentos por reformar la iglesia</a:t>
            </a:r>
          </a:p>
        </p:txBody>
      </p:sp>
      <p:sp>
        <p:nvSpPr>
          <p:cNvPr id="5" name="TextBox 4"/>
          <p:cNvSpPr txBox="1"/>
          <p:nvPr/>
        </p:nvSpPr>
        <p:spPr>
          <a:xfrm>
            <a:off x="-50740" y="188461"/>
            <a:ext cx="12192000" cy="1015663"/>
          </a:xfrm>
          <a:prstGeom prst="rect">
            <a:avLst/>
          </a:prstGeom>
          <a:noFill/>
        </p:spPr>
        <p:txBody>
          <a:bodyPr wrap="square" rtlCol="0">
            <a:spAutoFit/>
          </a:bodyPr>
          <a:lstStyle/>
          <a:p>
            <a:pPr algn="ctr"/>
            <a:r>
              <a:rPr lang="es-ES" sz="6000">
                <a:solidFill>
                  <a:srgbClr val="FF0000"/>
                </a:solidFill>
                <a:latin typeface="Baskerville" charset="0"/>
                <a:ea typeface="Baskerville" charset="0"/>
                <a:cs typeface="Baskerville" charset="0"/>
              </a:rPr>
              <a:t> Señales de apostasía </a:t>
            </a:r>
            <a:endParaRPr lang="en-US" sz="6000">
              <a:solidFill>
                <a:srgbClr val="FF0000"/>
              </a:solidFill>
              <a:latin typeface="Baskerville" charset="0"/>
              <a:ea typeface="Baskerville" charset="0"/>
              <a:cs typeface="Baskerville" charset="0"/>
            </a:endParaRPr>
          </a:p>
        </p:txBody>
      </p:sp>
    </p:spTree>
    <p:extLst>
      <p:ext uri="{BB962C8B-B14F-4D97-AF65-F5344CB8AC3E}">
        <p14:creationId xmlns:p14="http://schemas.microsoft.com/office/powerpoint/2010/main" xmlns="" val="160928787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652365"/>
            <a:ext cx="12192000" cy="1015663"/>
          </a:xfrm>
          <a:prstGeom prst="rect">
            <a:avLst/>
          </a:prstGeom>
          <a:noFill/>
        </p:spPr>
        <p:txBody>
          <a:bodyPr wrap="square" rtlCol="0">
            <a:spAutoFit/>
          </a:bodyPr>
          <a:lstStyle/>
          <a:p>
            <a:pPr algn="ctr"/>
            <a:r>
              <a:rPr lang="es-ES" sz="6000">
                <a:solidFill>
                  <a:srgbClr val="FF0000"/>
                </a:solidFill>
                <a:latin typeface="Baskerville" charset="0"/>
                <a:ea typeface="Baskerville" charset="0"/>
                <a:cs typeface="Baskerville" charset="0"/>
              </a:rPr>
              <a:t>Tácticas de la apostasía </a:t>
            </a:r>
            <a:endParaRPr lang="en-US" sz="6000">
              <a:solidFill>
                <a:srgbClr val="FF0000"/>
              </a:solidFill>
              <a:latin typeface="Baskerville" charset="0"/>
              <a:ea typeface="Baskerville" charset="0"/>
              <a:cs typeface="Baskerville" charset="0"/>
            </a:endParaRPr>
          </a:p>
        </p:txBody>
      </p:sp>
      <p:sp>
        <p:nvSpPr>
          <p:cNvPr id="3" name="TextBox 2"/>
          <p:cNvSpPr txBox="1"/>
          <p:nvPr/>
        </p:nvSpPr>
        <p:spPr>
          <a:xfrm>
            <a:off x="0" y="2140137"/>
            <a:ext cx="12191999" cy="3939540"/>
          </a:xfrm>
          <a:prstGeom prst="rect">
            <a:avLst/>
          </a:prstGeom>
          <a:noFill/>
        </p:spPr>
        <p:txBody>
          <a:bodyPr wrap="square" rtlCol="0">
            <a:spAutoFit/>
          </a:bodyPr>
          <a:lstStyle/>
          <a:p>
            <a:pPr marL="685800" indent="-685800">
              <a:buFont typeface="Wingdings" charset="2"/>
              <a:buChar char="q"/>
            </a:pPr>
            <a:r>
              <a:rPr lang="es-ES" sz="5000" b="1">
                <a:solidFill>
                  <a:srgbClr val="FF0000"/>
                </a:solidFill>
              </a:rPr>
              <a:t>Carisma/Culto a la personalidad</a:t>
            </a:r>
          </a:p>
          <a:p>
            <a:pPr marL="685800" indent="-685800">
              <a:buFont typeface="Wingdings" charset="2"/>
              <a:buChar char="q"/>
            </a:pPr>
            <a:r>
              <a:rPr lang="es-ES" sz="5000" b="1">
                <a:solidFill>
                  <a:srgbClr val="FF0000"/>
                </a:solidFill>
              </a:rPr>
              <a:t>Mezcla de la verdad con el error</a:t>
            </a:r>
          </a:p>
          <a:p>
            <a:pPr marL="685800" indent="-685800">
              <a:buFont typeface="Wingdings" charset="2"/>
              <a:buChar char="q"/>
            </a:pPr>
            <a:r>
              <a:rPr lang="es-ES" sz="5000" b="1">
                <a:solidFill>
                  <a:srgbClr val="FF0000"/>
                </a:solidFill>
              </a:rPr>
              <a:t>Manipulación de personas</a:t>
            </a:r>
          </a:p>
          <a:p>
            <a:pPr marL="685800" indent="-685800">
              <a:buFont typeface="Wingdings" charset="2"/>
              <a:buChar char="q"/>
            </a:pPr>
            <a:r>
              <a:rPr lang="es-ES" sz="5000" b="1">
                <a:solidFill>
                  <a:srgbClr val="FF0000"/>
                </a:solidFill>
              </a:rPr>
              <a:t>Chismes</a:t>
            </a:r>
          </a:p>
          <a:p>
            <a:pPr marL="685800" indent="-685800">
              <a:buFont typeface="Wingdings" charset="2"/>
              <a:buChar char="q"/>
            </a:pPr>
            <a:r>
              <a:rPr lang="es-ES" sz="5000" b="1">
                <a:solidFill>
                  <a:srgbClr val="FF0000"/>
                </a:solidFill>
              </a:rPr>
              <a:t>Abierto antagonismo</a:t>
            </a:r>
          </a:p>
        </p:txBody>
      </p:sp>
    </p:spTree>
    <p:extLst>
      <p:ext uri="{BB962C8B-B14F-4D97-AF65-F5344CB8AC3E}">
        <p14:creationId xmlns:p14="http://schemas.microsoft.com/office/powerpoint/2010/main" xmlns="" val="152398907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537523"/>
            <a:ext cx="12192000" cy="1107996"/>
          </a:xfrm>
          <a:prstGeom prst="rect">
            <a:avLst/>
          </a:prstGeom>
          <a:noFill/>
        </p:spPr>
        <p:txBody>
          <a:bodyPr wrap="square" rtlCol="0">
            <a:spAutoFit/>
          </a:bodyPr>
          <a:lstStyle/>
          <a:p>
            <a:pPr algn="ctr"/>
            <a:r>
              <a:rPr lang="es-ES" sz="6600">
                <a:solidFill>
                  <a:srgbClr val="FF0000"/>
                </a:solidFill>
                <a:latin typeface="Baskerville" charset="0"/>
                <a:ea typeface="Baskerville" charset="0"/>
                <a:cs typeface="Baskerville" charset="0"/>
              </a:rPr>
              <a:t>Doctrinas generalmente atacadas</a:t>
            </a:r>
            <a:endParaRPr lang="en-US" sz="6600">
              <a:solidFill>
                <a:srgbClr val="FF0000"/>
              </a:solidFill>
              <a:latin typeface="Baskerville" charset="0"/>
              <a:ea typeface="Baskerville" charset="0"/>
              <a:cs typeface="Baskerville" charset="0"/>
            </a:endParaRPr>
          </a:p>
        </p:txBody>
      </p:sp>
      <p:sp>
        <p:nvSpPr>
          <p:cNvPr id="3" name="TextBox 2"/>
          <p:cNvSpPr txBox="1"/>
          <p:nvPr/>
        </p:nvSpPr>
        <p:spPr>
          <a:xfrm>
            <a:off x="1" y="2149019"/>
            <a:ext cx="12191999" cy="4708981"/>
          </a:xfrm>
          <a:prstGeom prst="rect">
            <a:avLst/>
          </a:prstGeom>
          <a:noFill/>
        </p:spPr>
        <p:txBody>
          <a:bodyPr wrap="square" rtlCol="0">
            <a:spAutoFit/>
          </a:bodyPr>
          <a:lstStyle/>
          <a:p>
            <a:pPr marL="685800" indent="-685800">
              <a:buFont typeface="Wingdings" charset="2"/>
              <a:buChar char="q"/>
            </a:pPr>
            <a:r>
              <a:rPr lang="es-ES" sz="5000" b="1">
                <a:solidFill>
                  <a:srgbClr val="FF0000"/>
                </a:solidFill>
              </a:rPr>
              <a:t>El Sábado</a:t>
            </a:r>
          </a:p>
          <a:p>
            <a:pPr marL="685800" indent="-685800">
              <a:buFont typeface="Wingdings" charset="2"/>
              <a:buChar char="q"/>
            </a:pPr>
            <a:r>
              <a:rPr lang="es-ES" sz="5000" b="1">
                <a:solidFill>
                  <a:srgbClr val="FF0000"/>
                </a:solidFill>
              </a:rPr>
              <a:t>El Santuario</a:t>
            </a:r>
          </a:p>
          <a:p>
            <a:pPr marL="685800" indent="-685800">
              <a:buFont typeface="Wingdings" charset="2"/>
              <a:buChar char="q"/>
            </a:pPr>
            <a:r>
              <a:rPr lang="es-ES" sz="5000" b="1">
                <a:solidFill>
                  <a:srgbClr val="FF0000"/>
                </a:solidFill>
              </a:rPr>
              <a:t>Espíritu de Profecía</a:t>
            </a:r>
          </a:p>
          <a:p>
            <a:pPr marL="685800" indent="-685800">
              <a:buFont typeface="Wingdings" charset="2"/>
              <a:buChar char="q"/>
            </a:pPr>
            <a:r>
              <a:rPr lang="es-ES" sz="5000" b="1">
                <a:solidFill>
                  <a:srgbClr val="FF0000"/>
                </a:solidFill>
              </a:rPr>
              <a:t>Justificación por fe vs obras</a:t>
            </a:r>
          </a:p>
          <a:p>
            <a:pPr marL="685800" indent="-685800">
              <a:buFont typeface="Wingdings" charset="2"/>
              <a:buChar char="q"/>
            </a:pPr>
            <a:r>
              <a:rPr lang="es-ES" sz="5000" b="1">
                <a:solidFill>
                  <a:srgbClr val="FF0000"/>
                </a:solidFill>
              </a:rPr>
              <a:t>El estado de los muertos</a:t>
            </a:r>
          </a:p>
          <a:p>
            <a:endParaRPr lang="en-US" sz="5000" b="1">
              <a:solidFill>
                <a:srgbClr val="FF0000"/>
              </a:solidFill>
            </a:endParaRPr>
          </a:p>
        </p:txBody>
      </p:sp>
    </p:spTree>
    <p:extLst>
      <p:ext uri="{BB962C8B-B14F-4D97-AF65-F5344CB8AC3E}">
        <p14:creationId xmlns:p14="http://schemas.microsoft.com/office/powerpoint/2010/main" xmlns="" val="94614169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5"/>
          <p:cNvSpPr txBox="1"/>
          <p:nvPr/>
        </p:nvSpPr>
        <p:spPr>
          <a:xfrm>
            <a:off x="0" y="260947"/>
            <a:ext cx="12192000" cy="6324808"/>
          </a:xfrm>
          <a:prstGeom prst="rect">
            <a:avLst/>
          </a:prstGeom>
        </p:spPr>
        <p:txBody>
          <a:bodyPr wrap="square">
            <a:spAutoFit/>
          </a:bodyPr>
          <a:lstStyle/>
          <a:p>
            <a:r>
              <a:rPr lang="en-US" sz="4500" b="1">
                <a:solidFill>
                  <a:srgbClr val="FF0000"/>
                </a:solidFill>
                <a:ea typeface="Arial Rounded MT Bold" charset="0"/>
                <a:cs typeface="Arial Rounded MT Bold" charset="0"/>
              </a:rPr>
              <a:t>Se me ha dado un mensaje para Ud. y los otros médicos relacionados con la Asociación Médica Misionera. Sepárense de la influencia ejercida por el libro Living Temple, pues contiene opiniones engañosas. Hay en él opiniones que son completamente verdaderas, pero están mezcladas con error. Se emplean pasajes bíblicos fuera de su contexto para afianzar teorías erróneas. </a:t>
            </a:r>
            <a:endParaRPr lang="es-ES" sz="4500" b="1">
              <a:solidFill>
                <a:srgbClr val="FF0000"/>
              </a:solidFill>
              <a:ea typeface="Arial Rounded MT Bold" charset="0"/>
              <a:cs typeface="Arial Rounded MT Bold" charset="0"/>
            </a:endParaRPr>
          </a:p>
          <a:p>
            <a:r>
              <a:rPr lang="es-ES" sz="4500" b="1">
                <a:solidFill>
                  <a:srgbClr val="FF0000"/>
                </a:solidFill>
                <a:ea typeface="Arial Rounded MT Bold" charset="0"/>
                <a:cs typeface="Arial Rounded MT Bold" charset="0"/>
              </a:rPr>
              <a:t>Mensajes Selectos, tomo 1, pág.</a:t>
            </a:r>
            <a:r>
              <a:rPr lang="en-US" sz="4500" b="1">
                <a:solidFill>
                  <a:srgbClr val="FF0000"/>
                </a:solidFill>
                <a:ea typeface="Arial Rounded MT Bold" charset="0"/>
                <a:cs typeface="Arial Rounded MT Bold" charset="0"/>
              </a:rPr>
              <a:t> 232</a:t>
            </a:r>
          </a:p>
        </p:txBody>
      </p:sp>
    </p:spTree>
    <p:extLst>
      <p:ext uri="{BB962C8B-B14F-4D97-AF65-F5344CB8AC3E}">
        <p14:creationId xmlns:p14="http://schemas.microsoft.com/office/powerpoint/2010/main" xmlns="" val="4939768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txBox="1"/>
          <p:nvPr/>
        </p:nvSpPr>
        <p:spPr>
          <a:xfrm>
            <a:off x="0" y="-127804"/>
            <a:ext cx="12192000" cy="4708981"/>
          </a:xfrm>
          <a:prstGeom prst="rect">
            <a:avLst/>
          </a:prstGeom>
        </p:spPr>
        <p:txBody>
          <a:bodyPr wrap="square">
            <a:spAutoFit/>
          </a:bodyPr>
          <a:lstStyle/>
          <a:p>
            <a:pPr marL="914400" indent="-914400" algn="ctr">
              <a:buAutoNum type="alphaUcPeriod"/>
            </a:pPr>
            <a:r>
              <a:rPr lang="en-US" sz="5000" b="1">
                <a:solidFill>
                  <a:schemeClr val="bg1"/>
                </a:solidFill>
                <a:effectLst/>
                <a:latin typeface="Calibri" charset="0"/>
                <a:ea typeface="Calibri" charset="0"/>
                <a:cs typeface="Times New Roman" charset="0"/>
              </a:rPr>
              <a:t>W. Tozer escribió: </a:t>
            </a:r>
          </a:p>
          <a:p>
            <a:r>
              <a:rPr lang="en-US" sz="5000" b="1">
                <a:solidFill>
                  <a:schemeClr val="bg1"/>
                </a:solidFill>
                <a:effectLst/>
                <a:latin typeface="Calibri" charset="0"/>
                <a:ea typeface="Calibri" charset="0"/>
                <a:cs typeface="Times New Roman" charset="0"/>
              </a:rPr>
              <a:t>“Tan hábil es el error en imitar la verdad, que los dos son constantemente confundidos uno por otro. Se necesita gran discernimiento en estos días para saber cuál de los hermanos es Caín y cuál es Abel."</a:t>
            </a:r>
            <a:r>
              <a:rPr lang="en-US" sz="5000" b="1">
                <a:solidFill>
                  <a:schemeClr val="bg1"/>
                </a:solidFill>
                <a:effectLst/>
              </a:rPr>
              <a:t> </a:t>
            </a:r>
            <a:endParaRPr lang="en-US" sz="5000" b="1">
              <a:solidFill>
                <a:schemeClr val="bg1"/>
              </a:solidFill>
            </a:endParaRPr>
          </a:p>
        </p:txBody>
      </p:sp>
      <p:sp>
        <p:nvSpPr>
          <p:cNvPr id="3" name="Rectangle 1"/>
          <p:cNvSpPr txBox="1"/>
          <p:nvPr/>
        </p:nvSpPr>
        <p:spPr>
          <a:xfrm>
            <a:off x="182659" y="4457343"/>
            <a:ext cx="12192000" cy="2400657"/>
          </a:xfrm>
          <a:prstGeom prst="rect">
            <a:avLst/>
          </a:prstGeom>
        </p:spPr>
        <p:txBody>
          <a:bodyPr wrap="square">
            <a:spAutoFit/>
          </a:bodyPr>
          <a:lstStyle/>
          <a:p>
            <a:pPr algn="ctr"/>
            <a:r>
              <a:rPr lang="en-US" sz="5000" b="1">
                <a:solidFill>
                  <a:schemeClr val="bg1"/>
                </a:solidFill>
                <a:effectLst/>
                <a:latin typeface="Calibri" charset="0"/>
                <a:ea typeface="Calibri" charset="0"/>
                <a:cs typeface="Times New Roman" charset="0"/>
              </a:rPr>
              <a:t>Pastor R. C. Lensky:</a:t>
            </a:r>
          </a:p>
          <a:p>
            <a:r>
              <a:rPr lang="en-US" sz="5000" b="1">
                <a:solidFill>
                  <a:schemeClr val="bg1"/>
                </a:solidFill>
                <a:effectLst/>
                <a:latin typeface="Calibri" charset="0"/>
                <a:ea typeface="Calibri" charset="0"/>
                <a:cs typeface="Times New Roman" charset="0"/>
              </a:rPr>
              <a:t>"Las peores formas de iniquidad consisten en las perversiones de la verdad".</a:t>
            </a:r>
            <a:r>
              <a:rPr lang="en-US" sz="5000" b="1">
                <a:solidFill>
                  <a:schemeClr val="bg1"/>
                </a:solidFill>
                <a:effectLst/>
              </a:rPr>
              <a:t> </a:t>
            </a:r>
            <a:endParaRPr lang="en-US" sz="5000" b="1">
              <a:solidFill>
                <a:schemeClr val="bg1"/>
              </a:solidFill>
            </a:endParaRPr>
          </a:p>
        </p:txBody>
      </p:sp>
    </p:spTree>
    <p:extLst>
      <p:ext uri="{BB962C8B-B14F-4D97-AF65-F5344CB8AC3E}">
        <p14:creationId xmlns:p14="http://schemas.microsoft.com/office/powerpoint/2010/main" xmlns="" val="12295734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txBox="1"/>
          <p:nvPr/>
        </p:nvSpPr>
        <p:spPr>
          <a:xfrm>
            <a:off x="0" y="2261535"/>
            <a:ext cx="12192000" cy="3939540"/>
          </a:xfrm>
          <a:prstGeom prst="rect">
            <a:avLst/>
          </a:prstGeom>
        </p:spPr>
        <p:txBody>
          <a:bodyPr wrap="square">
            <a:spAutoFit/>
          </a:bodyPr>
          <a:lstStyle/>
          <a:p>
            <a:pPr marL="742950" indent="-742950">
              <a:buFont typeface="+mj-lt"/>
              <a:buAutoNum type="arabicPeriod"/>
            </a:pPr>
            <a:r>
              <a:rPr lang="en-US" sz="5000">
                <a:solidFill>
                  <a:schemeClr val="bg1"/>
                </a:solidFill>
                <a:effectLst/>
                <a:latin typeface="Calibri" charset="0"/>
                <a:ea typeface="Calibri" charset="0"/>
                <a:cs typeface="Times New Roman" charset="0"/>
              </a:rPr>
              <a:t>Alejándose de las doctrinas de la </a:t>
            </a:r>
            <a:r>
              <a:rPr lang="en-US" sz="5000">
                <a:solidFill>
                  <a:schemeClr val="bg1"/>
                </a:solidFill>
                <a:latin typeface="Calibri" charset="0"/>
                <a:ea typeface="Calibri" charset="0"/>
                <a:cs typeface="Times New Roman" charset="0"/>
              </a:rPr>
              <a:t>Biblia</a:t>
            </a:r>
            <a:r>
              <a:rPr lang="en-US" sz="5000">
                <a:solidFill>
                  <a:schemeClr val="bg1"/>
                </a:solidFill>
                <a:effectLst/>
                <a:latin typeface="Calibri" charset="0"/>
                <a:ea typeface="Calibri" charset="0"/>
                <a:cs typeface="Times New Roman" charset="0"/>
              </a:rPr>
              <a:t> y aceptando enseñanzas heréticas que proclaman ser la doctrina cristiana "real."</a:t>
            </a:r>
          </a:p>
          <a:p>
            <a:pPr marL="742950" indent="-742950">
              <a:buFont typeface="+mj-lt"/>
              <a:buAutoNum type="arabicPeriod"/>
            </a:pPr>
            <a:endParaRPr lang="en-US" sz="5000">
              <a:latin typeface="Calibri" charset="0"/>
              <a:ea typeface="Calibri" charset="0"/>
              <a:cs typeface="Times New Roman" charset="0"/>
            </a:endParaRPr>
          </a:p>
          <a:p>
            <a:pPr marL="742950" indent="-742950">
              <a:buFont typeface="+mj-lt"/>
              <a:buAutoNum type="arabicPeriod"/>
            </a:pPr>
            <a:r>
              <a:rPr lang="en-US" sz="5000">
                <a:solidFill>
                  <a:schemeClr val="bg1"/>
                </a:solidFill>
                <a:latin typeface="Calibri" charset="0"/>
                <a:ea typeface="Calibri" charset="0"/>
                <a:cs typeface="Times New Roman" charset="0"/>
              </a:rPr>
              <a:t>U</a:t>
            </a:r>
            <a:r>
              <a:rPr lang="en-US" sz="5000">
                <a:solidFill>
                  <a:schemeClr val="bg1"/>
                </a:solidFill>
                <a:effectLst/>
                <a:latin typeface="Calibri" charset="0"/>
                <a:ea typeface="Calibri" charset="0"/>
                <a:cs typeface="Times New Roman" charset="0"/>
              </a:rPr>
              <a:t>na renuncia completa a la fe cristiana.</a:t>
            </a:r>
            <a:endParaRPr lang="en-US" sz="5000">
              <a:solidFill>
                <a:schemeClr val="bg1"/>
              </a:solidFill>
            </a:endParaRPr>
          </a:p>
        </p:txBody>
      </p:sp>
      <p:sp>
        <p:nvSpPr>
          <p:cNvPr id="4" name="TextBox 3"/>
          <p:cNvSpPr txBox="1"/>
          <p:nvPr/>
        </p:nvSpPr>
        <p:spPr>
          <a:xfrm>
            <a:off x="492899" y="494032"/>
            <a:ext cx="11206202" cy="861774"/>
          </a:xfrm>
          <a:prstGeom prst="rect">
            <a:avLst/>
          </a:prstGeom>
          <a:noFill/>
        </p:spPr>
        <p:txBody>
          <a:bodyPr wrap="square" rtlCol="0">
            <a:spAutoFit/>
          </a:bodyPr>
          <a:lstStyle/>
          <a:p>
            <a:pPr algn="ctr"/>
            <a:r>
              <a:rPr lang="en-US" sz="5000">
                <a:solidFill>
                  <a:schemeClr val="bg1"/>
                </a:solidFill>
              </a:rPr>
              <a:t>Formas como se manifiesta la apostasía</a:t>
            </a:r>
          </a:p>
        </p:txBody>
      </p:sp>
    </p:spTree>
    <p:extLst>
      <p:ext uri="{BB962C8B-B14F-4D97-AF65-F5344CB8AC3E}">
        <p14:creationId xmlns:p14="http://schemas.microsoft.com/office/powerpoint/2010/main" xmlns="" val="142964834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txBox="1"/>
          <p:nvPr/>
        </p:nvSpPr>
        <p:spPr>
          <a:xfrm>
            <a:off x="0" y="0"/>
            <a:ext cx="12192000" cy="7017306"/>
          </a:xfrm>
          <a:prstGeom prst="rect">
            <a:avLst/>
          </a:prstGeom>
        </p:spPr>
        <p:txBody>
          <a:bodyPr wrap="square">
            <a:spAutoFit/>
          </a:bodyPr>
          <a:lstStyle/>
          <a:p>
            <a:pPr algn="ctr"/>
            <a:r>
              <a:rPr lang="en-US" sz="4500">
                <a:solidFill>
                  <a:schemeClr val="bg1"/>
                </a:solidFill>
                <a:effectLst/>
                <a:latin typeface="Calibri" charset="0"/>
                <a:ea typeface="Calibri" charset="0"/>
                <a:cs typeface="Times New Roman" charset="0"/>
              </a:rPr>
              <a:t>Estudio en 2010 por Daniel Dennett y Linda LaScola</a:t>
            </a:r>
          </a:p>
          <a:p>
            <a:pPr algn="ctr"/>
            <a:r>
              <a:rPr lang="en-US" sz="4500" b="1">
                <a:solidFill>
                  <a:srgbClr val="FF0000"/>
                </a:solidFill>
                <a:effectLst/>
                <a:latin typeface="Calibri" charset="0"/>
                <a:ea typeface="Calibri" charset="0"/>
                <a:cs typeface="Times New Roman" charset="0"/>
              </a:rPr>
              <a:t> "Predicadores Que No Son Creyentes."</a:t>
            </a:r>
            <a:r>
              <a:rPr lang="en-US" sz="4500">
                <a:solidFill>
                  <a:schemeClr val="bg1"/>
                </a:solidFill>
                <a:effectLst/>
                <a:latin typeface="Calibri" charset="0"/>
                <a:ea typeface="Calibri" charset="0"/>
                <a:cs typeface="Times New Roman" charset="0"/>
              </a:rPr>
              <a:t> </a:t>
            </a:r>
          </a:p>
          <a:p>
            <a:endParaRPr lang="en-US" sz="4500">
              <a:solidFill>
                <a:schemeClr val="bg1"/>
              </a:solidFill>
              <a:latin typeface="Calibri" charset="0"/>
              <a:ea typeface="Calibri" charset="0"/>
              <a:cs typeface="Times New Roman" charset="0"/>
            </a:endParaRPr>
          </a:p>
          <a:p>
            <a:r>
              <a:rPr lang="en-US" sz="4500">
                <a:solidFill>
                  <a:schemeClr val="bg1"/>
                </a:solidFill>
                <a:latin typeface="Calibri" charset="0"/>
                <a:ea typeface="Calibri" charset="0"/>
                <a:cs typeface="Times New Roman" charset="0"/>
              </a:rPr>
              <a:t>Relata</a:t>
            </a:r>
            <a:r>
              <a:rPr lang="en-US" sz="4500">
                <a:solidFill>
                  <a:schemeClr val="bg1"/>
                </a:solidFill>
                <a:effectLst/>
                <a:latin typeface="Calibri" charset="0"/>
                <a:ea typeface="Calibri" charset="0"/>
                <a:cs typeface="Times New Roman" charset="0"/>
              </a:rPr>
              <a:t> la historia de cinco predicadores que con el tiempo aceptaron enseñanzas heréticas sobre el Cristianismo y ahora se han alejado totalmente de la fe y son o panteístas o ateos clandestinos. Estos predicadores mantienen su posición como pastores de iglesias cristianas sin que sus congregaciones sepan del verdadero estado espiritual de su líder</a:t>
            </a:r>
            <a:r>
              <a:rPr lang="en-US" sz="4500">
                <a:solidFill>
                  <a:schemeClr val="bg1"/>
                </a:solidFill>
                <a:latin typeface="Calibri" charset="0"/>
                <a:ea typeface="Calibri" charset="0"/>
                <a:cs typeface="Times New Roman" charset="0"/>
              </a:rPr>
              <a:t>.</a:t>
            </a:r>
            <a:endParaRPr lang="en-US" sz="4500">
              <a:solidFill>
                <a:schemeClr val="bg1"/>
              </a:solidFill>
            </a:endParaRPr>
          </a:p>
        </p:txBody>
      </p:sp>
    </p:spTree>
    <p:extLst>
      <p:ext uri="{BB962C8B-B14F-4D97-AF65-F5344CB8AC3E}">
        <p14:creationId xmlns:p14="http://schemas.microsoft.com/office/powerpoint/2010/main" xmlns="" val="129010622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13313"/>
            <a:ext cx="6603545" cy="4958889"/>
          </a:xfrm>
          <a:prstGeom prst="rect">
            <a:avLst/>
          </a:prstGeom>
        </p:spPr>
      </p:pic>
      <p:sp>
        <p:nvSpPr>
          <p:cNvPr id="4" name="TextBox 3"/>
          <p:cNvSpPr txBox="1"/>
          <p:nvPr/>
        </p:nvSpPr>
        <p:spPr>
          <a:xfrm>
            <a:off x="0" y="1783135"/>
            <a:ext cx="3435796" cy="1323439"/>
          </a:xfrm>
          <a:prstGeom prst="rect">
            <a:avLst/>
          </a:prstGeom>
          <a:noFill/>
        </p:spPr>
        <p:txBody>
          <a:bodyPr wrap="square" rtlCol="0">
            <a:spAutoFit/>
          </a:bodyPr>
          <a:lstStyle/>
          <a:p>
            <a:r>
              <a:rPr lang="en-US" sz="4000"/>
              <a:t>Hch. 20: 29,30</a:t>
            </a:r>
          </a:p>
          <a:p>
            <a:r>
              <a:rPr lang="en-US" sz="4000"/>
              <a:t>2 Cor. 11: 13,14</a:t>
            </a:r>
          </a:p>
        </p:txBody>
      </p:sp>
    </p:spTree>
    <p:extLst>
      <p:ext uri="{BB962C8B-B14F-4D97-AF65-F5344CB8AC3E}">
        <p14:creationId xmlns:p14="http://schemas.microsoft.com/office/powerpoint/2010/main" xmlns="" val="19511529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88637738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29289" y="3005195"/>
            <a:ext cx="3689568" cy="861774"/>
          </a:xfrm>
          <a:prstGeom prst="rect">
            <a:avLst/>
          </a:prstGeom>
          <a:noFill/>
        </p:spPr>
        <p:txBody>
          <a:bodyPr wrap="square" rtlCol="0">
            <a:spAutoFit/>
          </a:bodyPr>
          <a:lstStyle/>
          <a:p>
            <a:pPr algn="ctr"/>
            <a:r>
              <a:rPr lang="en-US" sz="5000" b="1">
                <a:solidFill>
                  <a:schemeClr val="bg1"/>
                </a:solidFill>
              </a:rPr>
              <a:t>Mat. 24: 24</a:t>
            </a:r>
          </a:p>
        </p:txBody>
      </p:sp>
      <p:pic>
        <p:nvPicPr>
          <p:cNvPr id="3" name="4 Imagen" descr="lobo_oveja.jpg"/>
          <p:cNvPicPr>
            <a:picLocks noChangeAspect="1"/>
          </p:cNvPicPr>
          <p:nvPr/>
        </p:nvPicPr>
        <p:blipFill>
          <a:blip r:embed="rId2" cstate="print"/>
          <a:stretch>
            <a:fillRect/>
          </a:stretch>
        </p:blipFill>
        <p:spPr>
          <a:xfrm>
            <a:off x="5972776" y="0"/>
            <a:ext cx="6219225" cy="6872164"/>
          </a:xfrm>
          <a:prstGeom prst="rect">
            <a:avLst/>
          </a:prstGeom>
        </p:spPr>
      </p:pic>
    </p:spTree>
    <p:extLst>
      <p:ext uri="{BB962C8B-B14F-4D97-AF65-F5344CB8AC3E}">
        <p14:creationId xmlns:p14="http://schemas.microsoft.com/office/powerpoint/2010/main" xmlns="" val="15762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35406" y="0"/>
            <a:ext cx="9206829" cy="6858000"/>
          </a:xfrm>
          <a:prstGeom prst="rect">
            <a:avLst/>
          </a:prstGeom>
        </p:spPr>
      </p:pic>
    </p:spTree>
    <p:extLst>
      <p:ext uri="{BB962C8B-B14F-4D97-AF65-F5344CB8AC3E}">
        <p14:creationId xmlns:p14="http://schemas.microsoft.com/office/powerpoint/2010/main" xmlns="" val="56666543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1051062"/>
            <a:ext cx="12192000" cy="4708981"/>
          </a:xfrm>
          <a:prstGeom prst="rect">
            <a:avLst/>
          </a:prstGeom>
          <a:noFill/>
        </p:spPr>
        <p:txBody>
          <a:bodyPr wrap="square" rtlCol="0" anchor="ctr">
            <a:spAutoFit/>
          </a:bodyPr>
          <a:lstStyle/>
          <a:p>
            <a:pPr algn="ctr"/>
            <a:r>
              <a:rPr lang="en-US" sz="10000">
                <a:solidFill>
                  <a:srgbClr val="FF0000"/>
                </a:solidFill>
                <a:latin typeface="Impact" charset="0"/>
                <a:ea typeface="Impact" charset="0"/>
                <a:cs typeface="Impact" charset="0"/>
              </a:rPr>
              <a:t>Apostasía:</a:t>
            </a:r>
            <a:endParaRPr lang="en-US" sz="10000">
              <a:solidFill>
                <a:srgbClr val="FF0000"/>
              </a:solidFill>
              <a:latin typeface="Baskerville" charset="0"/>
              <a:ea typeface="Baskerville" charset="0"/>
              <a:cs typeface="Baskerville" charset="0"/>
            </a:endParaRPr>
          </a:p>
          <a:p>
            <a:pPr algn="ctr"/>
            <a:r>
              <a:rPr lang="en-US" sz="10000">
                <a:solidFill>
                  <a:schemeClr val="bg1"/>
                </a:solidFill>
                <a:latin typeface="Baskerville" charset="0"/>
                <a:ea typeface="Baskerville" charset="0"/>
                <a:cs typeface="Baskerville" charset="0"/>
              </a:rPr>
              <a:t>Cómo reconocerla</a:t>
            </a:r>
          </a:p>
          <a:p>
            <a:pPr algn="ctr"/>
            <a:r>
              <a:rPr lang="en-US" sz="10000">
                <a:solidFill>
                  <a:schemeClr val="bg1"/>
                </a:solidFill>
                <a:latin typeface="Baskerville" charset="0"/>
                <a:ea typeface="Baskerville" charset="0"/>
                <a:cs typeface="Baskerville" charset="0"/>
              </a:rPr>
              <a:t> y vencerla</a:t>
            </a:r>
          </a:p>
        </p:txBody>
      </p:sp>
    </p:spTree>
    <p:extLst>
      <p:ext uri="{BB962C8B-B14F-4D97-AF65-F5344CB8AC3E}">
        <p14:creationId xmlns:p14="http://schemas.microsoft.com/office/powerpoint/2010/main" xmlns="" val="106913433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088159" y="1242877"/>
            <a:ext cx="4522441" cy="1169551"/>
          </a:xfrm>
          <a:prstGeom prst="rect">
            <a:avLst/>
          </a:prstGeom>
          <a:noFill/>
        </p:spPr>
        <p:txBody>
          <a:bodyPr wrap="square" rtlCol="0">
            <a:spAutoFit/>
          </a:bodyPr>
          <a:lstStyle/>
          <a:p>
            <a:pPr algn="ctr"/>
            <a:r>
              <a:rPr lang="en-US" sz="7000">
                <a:solidFill>
                  <a:srgbClr val="FF0000"/>
                </a:solidFill>
                <a:latin typeface="Baskerville" charset="0"/>
                <a:ea typeface="Baskerville" charset="0"/>
                <a:cs typeface="Baskerville" charset="0"/>
              </a:rPr>
              <a:t>Apostasía:</a:t>
            </a:r>
          </a:p>
        </p:txBody>
      </p:sp>
      <p:sp>
        <p:nvSpPr>
          <p:cNvPr id="4" name="Rectangle 3"/>
          <p:cNvSpPr txBox="1"/>
          <p:nvPr/>
        </p:nvSpPr>
        <p:spPr>
          <a:xfrm>
            <a:off x="-54329" y="3083820"/>
            <a:ext cx="12192000" cy="2246769"/>
          </a:xfrm>
          <a:prstGeom prst="rect">
            <a:avLst/>
          </a:prstGeom>
        </p:spPr>
        <p:txBody>
          <a:bodyPr wrap="square" anchor="t">
            <a:spAutoFit/>
          </a:bodyPr>
          <a:lstStyle/>
          <a:p>
            <a:pPr algn="ctr"/>
            <a:r>
              <a:rPr lang="en-US" sz="7000">
                <a:solidFill>
                  <a:schemeClr val="bg1"/>
                </a:solidFill>
              </a:rPr>
              <a:t>Apo (Απο): fuera de</a:t>
            </a:r>
          </a:p>
          <a:p>
            <a:pPr algn="ctr"/>
            <a:r>
              <a:rPr lang="en-US" sz="7000">
                <a:solidFill>
                  <a:schemeClr val="bg1"/>
                </a:solidFill>
              </a:rPr>
              <a:t>stasis (στασιs): colocarse</a:t>
            </a:r>
          </a:p>
        </p:txBody>
      </p:sp>
    </p:spTree>
    <p:extLst>
      <p:ext uri="{BB962C8B-B14F-4D97-AF65-F5344CB8AC3E}">
        <p14:creationId xmlns:p14="http://schemas.microsoft.com/office/powerpoint/2010/main" xmlns="" val="74779002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0"/>
            <a:ext cx="12192000" cy="7694414"/>
          </a:xfrm>
          <a:prstGeom prst="rect">
            <a:avLst/>
          </a:prstGeom>
          <a:noFill/>
        </p:spPr>
        <p:txBody>
          <a:bodyPr wrap="square" rtlCol="0">
            <a:spAutoFit/>
          </a:bodyPr>
          <a:lstStyle/>
          <a:p>
            <a:r>
              <a:rPr lang="es-ES" sz="7000" b="1">
                <a:solidFill>
                  <a:schemeClr val="accent5"/>
                </a:solidFill>
                <a:latin typeface="Baskerville" charset="0"/>
                <a:ea typeface="Baskerville" charset="0"/>
                <a:cs typeface="Baskerville" charset="0"/>
              </a:rPr>
              <a:t>"Quienes no conocen la historia están condenados a repetirla"</a:t>
            </a:r>
          </a:p>
          <a:p>
            <a:endParaRPr lang="es-ES" sz="7000" b="1">
              <a:solidFill>
                <a:schemeClr val="accent5"/>
              </a:solidFill>
              <a:latin typeface="Baskerville" charset="0"/>
              <a:ea typeface="Baskerville" charset="0"/>
              <a:cs typeface="Baskerville" charset="0"/>
            </a:endParaRPr>
          </a:p>
          <a:p>
            <a:r>
              <a:rPr lang="es-ES" sz="7000" b="1">
                <a:solidFill>
                  <a:schemeClr val="accent5"/>
                </a:solidFill>
                <a:latin typeface="Baskerville" charset="0"/>
                <a:ea typeface="Baskerville" charset="0"/>
                <a:cs typeface="Baskerville" charset="0"/>
              </a:rPr>
              <a:t> Edmund Burke</a:t>
            </a:r>
          </a:p>
          <a:p>
            <a:endParaRPr lang="es-ES" sz="7200" b="1">
              <a:solidFill>
                <a:schemeClr val="accent5"/>
              </a:solidFill>
              <a:latin typeface="Baskerville" charset="0"/>
              <a:ea typeface="Baskerville" charset="0"/>
              <a:cs typeface="Baskerville" charset="0"/>
            </a:endParaRPr>
          </a:p>
          <a:p>
            <a:endParaRPr lang="en-US" sz="7200" b="1">
              <a:solidFill>
                <a:schemeClr val="accent5"/>
              </a:solidFill>
              <a:latin typeface="Baskerville" charset="0"/>
              <a:ea typeface="Baskerville" charset="0"/>
              <a:cs typeface="Baskerville" charset="0"/>
            </a:endParaRPr>
          </a:p>
        </p:txBody>
      </p:sp>
      <p:pic>
        <p:nvPicPr>
          <p:cNvPr id="4" name="Picture 3"/>
          <p:cNvPicPr>
            <a:picLocks noChangeAspect="1"/>
          </p:cNvPicPr>
          <p:nvPr/>
        </p:nvPicPr>
        <p:blipFill>
          <a:blip r:embed="rId2" cstate="print"/>
          <a:stretch>
            <a:fillRect/>
          </a:stretch>
        </p:blipFill>
        <p:spPr>
          <a:xfrm>
            <a:off x="8060349" y="2319547"/>
            <a:ext cx="3766916" cy="4538453"/>
          </a:xfrm>
          <a:prstGeom prst="rect">
            <a:avLst/>
          </a:prstGeom>
        </p:spPr>
      </p:pic>
    </p:spTree>
    <p:extLst>
      <p:ext uri="{BB962C8B-B14F-4D97-AF65-F5344CB8AC3E}">
        <p14:creationId xmlns:p14="http://schemas.microsoft.com/office/powerpoint/2010/main" xmlns="" val="8337625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5170646"/>
          </a:xfrm>
          <a:prstGeom prst="rect">
            <a:avLst/>
          </a:prstGeom>
          <a:noFill/>
        </p:spPr>
        <p:txBody>
          <a:bodyPr wrap="square" rtlCol="0">
            <a:spAutoFit/>
          </a:bodyPr>
          <a:lstStyle/>
          <a:p>
            <a:r>
              <a:rPr lang="es-ES" sz="5500">
                <a:solidFill>
                  <a:schemeClr val="accent5"/>
                </a:solidFill>
                <a:latin typeface="Baskerville" charset="0"/>
                <a:ea typeface="Baskerville" charset="0"/>
                <a:cs typeface="Baskerville" charset="0"/>
              </a:rPr>
              <a:t>"No tenemos nada que temer del futuro, </a:t>
            </a:r>
          </a:p>
          <a:p>
            <a:r>
              <a:rPr lang="es-ES" sz="5500">
                <a:solidFill>
                  <a:schemeClr val="accent5"/>
                </a:solidFill>
                <a:latin typeface="Baskerville" charset="0"/>
                <a:ea typeface="Baskerville" charset="0"/>
                <a:cs typeface="Baskerville" charset="0"/>
              </a:rPr>
              <a:t>a menos que olvidemos la manera como Dios nos ha conducido, y lo que nos ha enseñado en nuestra historia pasada."</a:t>
            </a:r>
          </a:p>
          <a:p>
            <a:endParaRPr lang="es-ES" sz="5500">
              <a:solidFill>
                <a:schemeClr val="accent5"/>
              </a:solidFill>
              <a:latin typeface="Baskerville" charset="0"/>
              <a:ea typeface="Baskerville" charset="0"/>
              <a:cs typeface="Baskerville" charset="0"/>
            </a:endParaRPr>
          </a:p>
          <a:p>
            <a:r>
              <a:rPr lang="es-ES" sz="5500">
                <a:solidFill>
                  <a:schemeClr val="accent5"/>
                </a:solidFill>
                <a:latin typeface="Baskerville" charset="0"/>
                <a:ea typeface="Baskerville" charset="0"/>
                <a:cs typeface="Baskerville" charset="0"/>
              </a:rPr>
              <a:t>Elena White</a:t>
            </a:r>
            <a:endParaRPr lang="en-US" sz="5500">
              <a:solidFill>
                <a:schemeClr val="accent5"/>
              </a:solidFill>
              <a:latin typeface="Baskerville" charset="0"/>
              <a:ea typeface="Baskerville" charset="0"/>
              <a:cs typeface="Baskerville" charset="0"/>
            </a:endParaRPr>
          </a:p>
        </p:txBody>
      </p:sp>
      <p:pic>
        <p:nvPicPr>
          <p:cNvPr id="3" name="Picture 2"/>
          <p:cNvPicPr>
            <a:picLocks noChangeAspect="1"/>
          </p:cNvPicPr>
          <p:nvPr/>
        </p:nvPicPr>
        <p:blipFill>
          <a:blip r:embed="rId2" cstate="print"/>
          <a:stretch>
            <a:fillRect/>
          </a:stretch>
        </p:blipFill>
        <p:spPr>
          <a:xfrm>
            <a:off x="9652000" y="3338038"/>
            <a:ext cx="2540000" cy="3467100"/>
          </a:xfrm>
          <a:prstGeom prst="rect">
            <a:avLst/>
          </a:prstGeom>
        </p:spPr>
      </p:pic>
    </p:spTree>
    <p:extLst>
      <p:ext uri="{BB962C8B-B14F-4D97-AF65-F5344CB8AC3E}">
        <p14:creationId xmlns:p14="http://schemas.microsoft.com/office/powerpoint/2010/main" xmlns="" val="15592862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8461" y="1204387"/>
            <a:ext cx="12192000" cy="3939540"/>
          </a:xfrm>
          <a:prstGeom prst="rect">
            <a:avLst/>
          </a:prstGeom>
          <a:noFill/>
        </p:spPr>
        <p:txBody>
          <a:bodyPr wrap="square" rtlCol="0">
            <a:spAutoFit/>
          </a:bodyPr>
          <a:lstStyle/>
          <a:p>
            <a:r>
              <a:rPr lang="en-US" sz="5000">
                <a:solidFill>
                  <a:schemeClr val="accent5"/>
                </a:solidFill>
                <a:latin typeface="Baskerville" charset="0"/>
                <a:ea typeface="Baskerville" charset="0"/>
                <a:cs typeface="Baskerville" charset="0"/>
              </a:rPr>
              <a:t>Estas cosas les sucedieron como ejemplo, y fueron escritas como enseñanza para nosotros, para quienes ha llegado el fin de los siglos.</a:t>
            </a:r>
            <a:endParaRPr lang="es-ES" sz="5000">
              <a:solidFill>
                <a:schemeClr val="accent5"/>
              </a:solidFill>
              <a:latin typeface="Baskerville" charset="0"/>
              <a:ea typeface="Baskerville" charset="0"/>
              <a:cs typeface="Baskerville" charset="0"/>
            </a:endParaRPr>
          </a:p>
          <a:p>
            <a:endParaRPr lang="es-ES" sz="5000">
              <a:solidFill>
                <a:schemeClr val="accent5"/>
              </a:solidFill>
              <a:latin typeface="Baskerville" charset="0"/>
              <a:ea typeface="Baskerville" charset="0"/>
              <a:cs typeface="Baskerville" charset="0"/>
            </a:endParaRPr>
          </a:p>
          <a:p>
            <a:r>
              <a:rPr lang="es-ES" sz="5000">
                <a:solidFill>
                  <a:schemeClr val="accent5"/>
                </a:solidFill>
                <a:latin typeface="Baskerville" charset="0"/>
                <a:ea typeface="Baskerville" charset="0"/>
                <a:cs typeface="Baskerville" charset="0"/>
              </a:rPr>
              <a:t> 1 Corintios 10:11</a:t>
            </a:r>
            <a:endParaRPr lang="en-US" sz="5000">
              <a:solidFill>
                <a:schemeClr val="accent5"/>
              </a:solidFill>
              <a:latin typeface="Baskerville" charset="0"/>
              <a:ea typeface="Baskerville" charset="0"/>
              <a:cs typeface="Baskerville" charset="0"/>
            </a:endParaRPr>
          </a:p>
        </p:txBody>
      </p:sp>
    </p:spTree>
    <p:extLst>
      <p:ext uri="{BB962C8B-B14F-4D97-AF65-F5344CB8AC3E}">
        <p14:creationId xmlns:p14="http://schemas.microsoft.com/office/powerpoint/2010/main" xmlns="" val="1995857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786043"/>
            <a:ext cx="12192000" cy="8094524"/>
          </a:xfrm>
          <a:prstGeom prst="rect">
            <a:avLst/>
          </a:prstGeom>
          <a:noFill/>
        </p:spPr>
        <p:txBody>
          <a:bodyPr wrap="square" rtlCol="0">
            <a:spAutoFit/>
          </a:bodyPr>
          <a:lstStyle/>
          <a:p>
            <a:r>
              <a:rPr lang="en-US" sz="4000">
                <a:solidFill>
                  <a:schemeClr val="accent1"/>
                </a:solidFill>
              </a:rPr>
              <a:t>                                </a:t>
            </a:r>
          </a:p>
          <a:p>
            <a:r>
              <a:rPr lang="en-US" sz="4000">
                <a:solidFill>
                  <a:schemeClr val="accent1"/>
                </a:solidFill>
              </a:rPr>
              <a:t>                                </a:t>
            </a:r>
            <a:r>
              <a:rPr lang="es-ES" sz="4000">
                <a:solidFill>
                  <a:schemeClr val="accent1"/>
                </a:solidFill>
              </a:rPr>
              <a:t>1895-190</a:t>
            </a:r>
            <a:r>
              <a:rPr lang="en-US" sz="4000">
                <a:solidFill>
                  <a:schemeClr val="accent1"/>
                </a:solidFill>
              </a:rPr>
              <a:t>7</a:t>
            </a:r>
            <a:r>
              <a:rPr lang="es-ES" sz="4000">
                <a:solidFill>
                  <a:schemeClr val="accent1"/>
                </a:solidFill>
              </a:rPr>
              <a:t>   </a:t>
            </a:r>
            <a:endParaRPr lang="en-US" sz="4000">
              <a:solidFill>
                <a:schemeClr val="accent1"/>
              </a:solidFill>
            </a:endParaRPr>
          </a:p>
          <a:p>
            <a:r>
              <a:rPr lang="en-US" sz="4000">
                <a:solidFill>
                  <a:schemeClr val="accent1"/>
                </a:solidFill>
              </a:rPr>
              <a:t>              </a:t>
            </a:r>
            <a:r>
              <a:rPr lang="es-ES" sz="4000">
                <a:solidFill>
                  <a:schemeClr val="accent1"/>
                </a:solidFill>
              </a:rPr>
              <a:t>Lucha por control </a:t>
            </a:r>
            <a:r>
              <a:rPr lang="en-US" sz="4000">
                <a:solidFill>
                  <a:schemeClr val="accent1"/>
                </a:solidFill>
              </a:rPr>
              <a:t>del sanatorio</a:t>
            </a:r>
            <a:r>
              <a:rPr lang="es-ES" sz="4000">
                <a:solidFill>
                  <a:schemeClr val="accent1"/>
                </a:solidFill>
              </a:rPr>
              <a:t> </a:t>
            </a:r>
            <a:endParaRPr lang="en-US" sz="4000">
              <a:solidFill>
                <a:schemeClr val="accent1"/>
              </a:solidFill>
            </a:endParaRPr>
          </a:p>
          <a:p>
            <a:r>
              <a:rPr lang="en-US" sz="4000">
                <a:solidFill>
                  <a:schemeClr val="accent1"/>
                </a:solidFill>
              </a:rPr>
              <a:t>             </a:t>
            </a:r>
            <a:r>
              <a:rPr lang="es-ES" sz="4000">
                <a:solidFill>
                  <a:schemeClr val="accent1"/>
                </a:solidFill>
              </a:rPr>
              <a:t>de Battle Creek</a:t>
            </a:r>
            <a:r>
              <a:rPr lang="en-US" sz="4000">
                <a:solidFill>
                  <a:schemeClr val="accent1"/>
                </a:solidFill>
              </a:rPr>
              <a:t> / Crisis Panteísta</a:t>
            </a:r>
            <a:endParaRPr lang="es-ES" sz="4000">
              <a:solidFill>
                <a:schemeClr val="accent1"/>
              </a:solidFill>
            </a:endParaRPr>
          </a:p>
          <a:p>
            <a:pPr algn="ctr"/>
            <a:r>
              <a:rPr lang="es-ES" sz="4000">
                <a:solidFill>
                  <a:schemeClr val="accent1"/>
                </a:solidFill>
              </a:rPr>
              <a:t>   </a:t>
            </a:r>
            <a:endParaRPr lang="en-US" sz="4000">
              <a:solidFill>
                <a:schemeClr val="accent1"/>
              </a:solidFill>
            </a:endParaRPr>
          </a:p>
          <a:p>
            <a:r>
              <a:rPr lang="en-US" sz="4000">
                <a:solidFill>
                  <a:schemeClr val="accent1"/>
                </a:solidFill>
              </a:rPr>
              <a:t>                                  </a:t>
            </a:r>
          </a:p>
          <a:p>
            <a:endParaRPr lang="en-US" sz="4000">
              <a:solidFill>
                <a:schemeClr val="accent1"/>
              </a:solidFill>
            </a:endParaRPr>
          </a:p>
          <a:p>
            <a:r>
              <a:rPr lang="en-US" sz="4000">
                <a:solidFill>
                  <a:schemeClr val="accent1"/>
                </a:solidFill>
              </a:rPr>
              <a:t>                                    </a:t>
            </a:r>
            <a:r>
              <a:rPr lang="es-ES" sz="4000">
                <a:solidFill>
                  <a:schemeClr val="accent1"/>
                </a:solidFill>
              </a:rPr>
              <a:t>1905          </a:t>
            </a:r>
            <a:endParaRPr lang="en-US" sz="4000">
              <a:solidFill>
                <a:schemeClr val="accent1"/>
              </a:solidFill>
            </a:endParaRPr>
          </a:p>
          <a:p>
            <a:r>
              <a:rPr lang="en-US" sz="4000">
                <a:solidFill>
                  <a:schemeClr val="accent1"/>
                </a:solidFill>
              </a:rPr>
              <a:t>                  </a:t>
            </a:r>
            <a:r>
              <a:rPr lang="es-ES" sz="4000">
                <a:solidFill>
                  <a:schemeClr val="accent1"/>
                </a:solidFill>
              </a:rPr>
              <a:t>Crisis sobre el Santuario</a:t>
            </a:r>
            <a:endParaRPr lang="en-US" sz="4000">
              <a:solidFill>
                <a:schemeClr val="accent1"/>
              </a:solidFill>
            </a:endParaRPr>
          </a:p>
          <a:p>
            <a:r>
              <a:rPr lang="es-ES" sz="4000">
                <a:solidFill>
                  <a:schemeClr val="accent1"/>
                </a:solidFill>
              </a:rPr>
              <a:t> </a:t>
            </a:r>
            <a:endParaRPr lang="en-US" sz="4000">
              <a:solidFill>
                <a:schemeClr val="accent1"/>
              </a:solidFill>
            </a:endParaRPr>
          </a:p>
          <a:p>
            <a:pPr marL="457200" indent="-457200" algn="ctr">
              <a:buFont typeface="Wingdings" charset="2"/>
              <a:buChar char="v"/>
            </a:pPr>
            <a:endParaRPr lang="en-US" sz="4000">
              <a:solidFill>
                <a:schemeClr val="accent1"/>
              </a:solidFill>
            </a:endParaRPr>
          </a:p>
          <a:p>
            <a:pPr algn="ctr"/>
            <a:endParaRPr lang="en-US" sz="4000">
              <a:solidFill>
                <a:schemeClr val="accent1"/>
              </a:solidFill>
            </a:endParaRPr>
          </a:p>
          <a:p>
            <a:pPr algn="ctr"/>
            <a:endParaRPr lang="en-US" sz="4000">
              <a:solidFill>
                <a:schemeClr val="accent1"/>
              </a:solidFill>
            </a:endParaRPr>
          </a:p>
        </p:txBody>
      </p:sp>
      <p:sp>
        <p:nvSpPr>
          <p:cNvPr id="5" name="TextBox 4"/>
          <p:cNvSpPr txBox="1"/>
          <p:nvPr/>
        </p:nvSpPr>
        <p:spPr>
          <a:xfrm>
            <a:off x="2294746" y="0"/>
            <a:ext cx="5980100" cy="861774"/>
          </a:xfrm>
          <a:prstGeom prst="rect">
            <a:avLst/>
          </a:prstGeom>
          <a:noFill/>
        </p:spPr>
        <p:txBody>
          <a:bodyPr wrap="square" rtlCol="0">
            <a:spAutoFit/>
          </a:bodyPr>
          <a:lstStyle/>
          <a:p>
            <a:pPr algn="ctr"/>
            <a:r>
              <a:rPr lang="es-ES" sz="5000" b="1">
                <a:solidFill>
                  <a:srgbClr val="FF0000"/>
                </a:solidFill>
                <a:latin typeface="Baskerville" charset="0"/>
                <a:ea typeface="Baskerville" charset="0"/>
                <a:cs typeface="Baskerville" charset="0"/>
              </a:rPr>
              <a:t>Años de crisis</a:t>
            </a:r>
            <a:endParaRPr lang="en-US" sz="5000" b="1">
              <a:solidFill>
                <a:srgbClr val="FF0000"/>
              </a:solidFill>
              <a:latin typeface="Baskerville" charset="0"/>
              <a:ea typeface="Baskerville" charset="0"/>
              <a:cs typeface="Baskerville" charset="0"/>
            </a:endParaRPr>
          </a:p>
        </p:txBody>
      </p:sp>
      <p:pic>
        <p:nvPicPr>
          <p:cNvPr id="6" name="Picture 5"/>
          <p:cNvPicPr>
            <a:picLocks noChangeAspect="1"/>
          </p:cNvPicPr>
          <p:nvPr/>
        </p:nvPicPr>
        <p:blipFill>
          <a:blip r:embed="rId2" cstate="print"/>
          <a:stretch>
            <a:fillRect/>
          </a:stretch>
        </p:blipFill>
        <p:spPr>
          <a:xfrm>
            <a:off x="9510050" y="477620"/>
            <a:ext cx="2681951" cy="3385964"/>
          </a:xfrm>
          <a:prstGeom prst="rect">
            <a:avLst/>
          </a:prstGeom>
        </p:spPr>
      </p:pic>
      <p:pic>
        <p:nvPicPr>
          <p:cNvPr id="7" name="Picture 6"/>
          <p:cNvPicPr>
            <a:picLocks noChangeAspect="1"/>
          </p:cNvPicPr>
          <p:nvPr/>
        </p:nvPicPr>
        <p:blipFill>
          <a:blip r:embed="rId3" cstate="print"/>
          <a:stretch>
            <a:fillRect/>
          </a:stretch>
        </p:blipFill>
        <p:spPr>
          <a:xfrm>
            <a:off x="9510050" y="4153309"/>
            <a:ext cx="2681950" cy="2709158"/>
          </a:xfrm>
          <a:prstGeom prst="rect">
            <a:avLst/>
          </a:prstGeom>
        </p:spPr>
      </p:pic>
      <p:sp>
        <p:nvSpPr>
          <p:cNvPr id="2" name="TextBox 1"/>
          <p:cNvSpPr txBox="1"/>
          <p:nvPr/>
        </p:nvSpPr>
        <p:spPr>
          <a:xfrm>
            <a:off x="9263525" y="3433762"/>
            <a:ext cx="3175000" cy="477054"/>
          </a:xfrm>
          <a:prstGeom prst="rect">
            <a:avLst/>
          </a:prstGeom>
          <a:noFill/>
        </p:spPr>
        <p:txBody>
          <a:bodyPr wrap="square" rtlCol="0">
            <a:spAutoFit/>
          </a:bodyPr>
          <a:lstStyle/>
          <a:p>
            <a:pPr algn="ctr"/>
            <a:r>
              <a:rPr lang="en-US" sz="2500" b="1"/>
              <a:t>John H. Kellogg</a:t>
            </a:r>
          </a:p>
        </p:txBody>
      </p:sp>
    </p:spTree>
    <p:extLst>
      <p:ext uri="{BB962C8B-B14F-4D97-AF65-F5344CB8AC3E}">
        <p14:creationId xmlns:p14="http://schemas.microsoft.com/office/powerpoint/2010/main" xmlns="" val="304877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 y="0"/>
            <a:ext cx="3898333" cy="3118667"/>
          </a:xfrm>
          <a:prstGeom prst="rect">
            <a:avLst/>
          </a:prstGeom>
        </p:spPr>
      </p:pic>
      <p:pic>
        <p:nvPicPr>
          <p:cNvPr id="5" name="Picture 4"/>
          <p:cNvPicPr>
            <a:picLocks noChangeAspect="1"/>
          </p:cNvPicPr>
          <p:nvPr/>
        </p:nvPicPr>
        <p:blipFill>
          <a:blip r:embed="rId3" cstate="print"/>
          <a:stretch>
            <a:fillRect/>
          </a:stretch>
        </p:blipFill>
        <p:spPr>
          <a:xfrm>
            <a:off x="8114664" y="0"/>
            <a:ext cx="4059882" cy="3119342"/>
          </a:xfrm>
          <a:prstGeom prst="rect">
            <a:avLst/>
          </a:prstGeom>
        </p:spPr>
      </p:pic>
      <p:pic>
        <p:nvPicPr>
          <p:cNvPr id="6" name="Picture 5"/>
          <p:cNvPicPr>
            <a:picLocks noChangeAspect="1"/>
          </p:cNvPicPr>
          <p:nvPr/>
        </p:nvPicPr>
        <p:blipFill>
          <a:blip r:embed="rId4" cstate="print"/>
          <a:stretch>
            <a:fillRect/>
          </a:stretch>
        </p:blipFill>
        <p:spPr>
          <a:xfrm>
            <a:off x="1" y="3865942"/>
            <a:ext cx="3898332" cy="2992058"/>
          </a:xfrm>
          <a:prstGeom prst="rect">
            <a:avLst/>
          </a:prstGeom>
        </p:spPr>
      </p:pic>
      <p:pic>
        <p:nvPicPr>
          <p:cNvPr id="7" name="Picture 6"/>
          <p:cNvPicPr>
            <a:picLocks noChangeAspect="1"/>
          </p:cNvPicPr>
          <p:nvPr/>
        </p:nvPicPr>
        <p:blipFill>
          <a:blip r:embed="rId5" cstate="print"/>
          <a:stretch>
            <a:fillRect/>
          </a:stretch>
        </p:blipFill>
        <p:spPr>
          <a:xfrm>
            <a:off x="8114664" y="3847567"/>
            <a:ext cx="4077336" cy="3010433"/>
          </a:xfrm>
          <a:prstGeom prst="rect">
            <a:avLst/>
          </a:prstGeom>
        </p:spPr>
      </p:pic>
      <p:sp>
        <p:nvSpPr>
          <p:cNvPr id="8" name="TextBox 7"/>
          <p:cNvSpPr txBox="1"/>
          <p:nvPr/>
        </p:nvSpPr>
        <p:spPr>
          <a:xfrm>
            <a:off x="3898332" y="170039"/>
            <a:ext cx="4050805" cy="2400657"/>
          </a:xfrm>
          <a:prstGeom prst="rect">
            <a:avLst/>
          </a:prstGeom>
          <a:noFill/>
        </p:spPr>
        <p:txBody>
          <a:bodyPr wrap="square" rtlCol="0">
            <a:spAutoFit/>
          </a:bodyPr>
          <a:lstStyle/>
          <a:p>
            <a:pPr algn="ctr"/>
            <a:r>
              <a:rPr lang="en-US" sz="5000" b="1">
                <a:solidFill>
                  <a:srgbClr val="FF0000"/>
                </a:solidFill>
              </a:rPr>
              <a:t>Sanatorio</a:t>
            </a:r>
          </a:p>
          <a:p>
            <a:pPr algn="ctr"/>
            <a:r>
              <a:rPr lang="en-US" sz="5000" b="1">
                <a:solidFill>
                  <a:srgbClr val="FF0000"/>
                </a:solidFill>
              </a:rPr>
              <a:t>Battle Creek</a:t>
            </a:r>
          </a:p>
          <a:p>
            <a:pPr algn="ctr"/>
            <a:r>
              <a:rPr lang="en-US" sz="5000" b="1">
                <a:solidFill>
                  <a:srgbClr val="FF0000"/>
                </a:solidFill>
              </a:rPr>
              <a:t>18-2-1902</a:t>
            </a:r>
          </a:p>
        </p:txBody>
      </p:sp>
      <p:sp>
        <p:nvSpPr>
          <p:cNvPr id="9" name="TextBox 8"/>
          <p:cNvSpPr txBox="1"/>
          <p:nvPr/>
        </p:nvSpPr>
        <p:spPr>
          <a:xfrm>
            <a:off x="4143591" y="4129692"/>
            <a:ext cx="3805546" cy="2400657"/>
          </a:xfrm>
          <a:prstGeom prst="rect">
            <a:avLst/>
          </a:prstGeom>
          <a:noFill/>
        </p:spPr>
        <p:txBody>
          <a:bodyPr wrap="square" rtlCol="0">
            <a:spAutoFit/>
          </a:bodyPr>
          <a:lstStyle/>
          <a:p>
            <a:pPr algn="ctr"/>
            <a:r>
              <a:rPr lang="en-US" sz="5000" b="1">
                <a:solidFill>
                  <a:srgbClr val="FF0000"/>
                </a:solidFill>
              </a:rPr>
              <a:t>Review &amp; Herald</a:t>
            </a:r>
          </a:p>
          <a:p>
            <a:pPr algn="ctr"/>
            <a:r>
              <a:rPr lang="en-US" sz="5000" b="1">
                <a:solidFill>
                  <a:srgbClr val="FF0000"/>
                </a:solidFill>
              </a:rPr>
              <a:t>30-12-1902</a:t>
            </a:r>
          </a:p>
        </p:txBody>
      </p:sp>
    </p:spTree>
    <p:extLst>
      <p:ext uri="{BB962C8B-B14F-4D97-AF65-F5344CB8AC3E}">
        <p14:creationId xmlns:p14="http://schemas.microsoft.com/office/powerpoint/2010/main" xmlns="" val="69065620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207</TotalTime>
  <Words>576</Words>
  <Application>Microsoft Office PowerPoint</Application>
  <PresentationFormat>Personalizado</PresentationFormat>
  <Paragraphs>76</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Nina</dc:creator>
  <cp:lastModifiedBy>Enrique</cp:lastModifiedBy>
  <cp:revision>201</cp:revision>
  <dcterms:created xsi:type="dcterms:W3CDTF">2015-08-22T13:38:27Z</dcterms:created>
  <dcterms:modified xsi:type="dcterms:W3CDTF">2015-09-20T21:49:54Z</dcterms:modified>
</cp:coreProperties>
</file>